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7" r:id="rId1"/>
  </p:sldMasterIdLst>
  <p:notesMasterIdLst>
    <p:notesMasterId r:id="rId23"/>
  </p:notesMasterIdLst>
  <p:sldIdLst>
    <p:sldId id="256" r:id="rId2"/>
    <p:sldId id="291" r:id="rId3"/>
    <p:sldId id="284" r:id="rId4"/>
    <p:sldId id="290" r:id="rId5"/>
    <p:sldId id="275" r:id="rId6"/>
    <p:sldId id="278" r:id="rId7"/>
    <p:sldId id="287" r:id="rId8"/>
    <p:sldId id="273" r:id="rId9"/>
    <p:sldId id="288" r:id="rId10"/>
    <p:sldId id="268" r:id="rId11"/>
    <p:sldId id="267" r:id="rId12"/>
    <p:sldId id="269" r:id="rId13"/>
    <p:sldId id="292" r:id="rId14"/>
    <p:sldId id="293" r:id="rId15"/>
    <p:sldId id="294" r:id="rId16"/>
    <p:sldId id="295" r:id="rId17"/>
    <p:sldId id="296" r:id="rId18"/>
    <p:sldId id="298" r:id="rId19"/>
    <p:sldId id="299" r:id="rId20"/>
    <p:sldId id="300" r:id="rId21"/>
    <p:sldId id="301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37" autoAdjust="0"/>
  </p:normalViewPr>
  <p:slideViewPr>
    <p:cSldViewPr snapToGrid="0" snapToObjects="1">
      <p:cViewPr>
        <p:scale>
          <a:sx n="72" d="100"/>
          <a:sy n="72" d="100"/>
        </p:scale>
        <p:origin x="-2152" y="-4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07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printerSettings" Target="printerSettings/printerSettings1.bin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99978C-69AE-3B42-B272-CB97B00A1D47}" type="datetimeFigureOut">
              <a:rPr lang="en-US" smtClean="0"/>
              <a:t>10/30/13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07CC8-50FF-FC4C-A67F-D058259B9B6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9306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89D1062B-818C-7A42-84C9-EA108B5FF1AE}" type="slidenum">
              <a:rPr lang="fr-FR">
                <a:latin typeface="Arial" charset="0"/>
              </a:rPr>
              <a:pPr/>
              <a:t>3</a:t>
            </a:fld>
            <a:endParaRPr lang="fr-FR">
              <a:latin typeface="Arial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F6ACBC56-3F4B-9E4F-A5A3-AE2C044FFBA9}" type="slidenum">
              <a:rPr lang="fr-FR">
                <a:latin typeface="Arial" charset="0"/>
              </a:rPr>
              <a:pPr/>
              <a:t>12</a:t>
            </a:fld>
            <a:endParaRPr lang="fr-FR">
              <a:latin typeface="Arial" charset="0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89D1062B-818C-7A42-84C9-EA108B5FF1AE}" type="slidenum">
              <a:rPr lang="fr-FR">
                <a:latin typeface="Arial" charset="0"/>
              </a:rPr>
              <a:pPr/>
              <a:t>14</a:t>
            </a:fld>
            <a:endParaRPr lang="fr-FR">
              <a:latin typeface="Arial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89D1062B-818C-7A42-84C9-EA108B5FF1AE}" type="slidenum">
              <a:rPr lang="fr-FR">
                <a:latin typeface="Arial" charset="0"/>
              </a:rPr>
              <a:pPr/>
              <a:t>15</a:t>
            </a:fld>
            <a:endParaRPr lang="fr-FR">
              <a:latin typeface="Arial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89D1062B-818C-7A42-84C9-EA108B5FF1AE}" type="slidenum">
              <a:rPr lang="fr-FR">
                <a:latin typeface="Arial" charset="0"/>
              </a:rPr>
              <a:pPr/>
              <a:t>16</a:t>
            </a:fld>
            <a:endParaRPr lang="fr-FR">
              <a:latin typeface="Arial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89D1062B-818C-7A42-84C9-EA108B5FF1AE}" type="slidenum">
              <a:rPr lang="fr-FR">
                <a:latin typeface="Arial" charset="0"/>
              </a:rPr>
              <a:pPr/>
              <a:t>17</a:t>
            </a:fld>
            <a:endParaRPr lang="fr-FR">
              <a:latin typeface="Arial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18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F6ACBC56-3F4B-9E4F-A5A3-AE2C044FFBA9}" type="slidenum">
              <a:rPr lang="fr-FR">
                <a:latin typeface="Arial" charset="0"/>
              </a:rPr>
              <a:pPr/>
              <a:t>19</a:t>
            </a:fld>
            <a:endParaRPr lang="fr-FR">
              <a:latin typeface="Arial" charset="0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36799283-C91C-074E-B29B-7071560E231B}" type="slidenum">
              <a:rPr lang="fr-FR">
                <a:latin typeface="Arial" charset="0"/>
              </a:rPr>
              <a:pPr/>
              <a:t>20</a:t>
            </a:fld>
            <a:endParaRPr lang="fr-FR">
              <a:latin typeface="Arial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F6ACBC56-3F4B-9E4F-A5A3-AE2C044FFBA9}" type="slidenum">
              <a:rPr lang="fr-FR">
                <a:latin typeface="Arial" charset="0"/>
              </a:rPr>
              <a:pPr/>
              <a:t>21</a:t>
            </a:fld>
            <a:endParaRPr lang="fr-FR">
              <a:latin typeface="Arial" charset="0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89D1062B-818C-7A42-84C9-EA108B5FF1AE}" type="slidenum">
              <a:rPr lang="fr-FR">
                <a:latin typeface="Arial" charset="0"/>
              </a:rPr>
              <a:pPr/>
              <a:t>4</a:t>
            </a:fld>
            <a:endParaRPr lang="fr-FR">
              <a:latin typeface="Arial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89D1062B-818C-7A42-84C9-EA108B5FF1AE}" type="slidenum">
              <a:rPr lang="fr-FR">
                <a:latin typeface="Arial" charset="0"/>
              </a:rPr>
              <a:pPr/>
              <a:t>5</a:t>
            </a:fld>
            <a:endParaRPr lang="fr-FR">
              <a:latin typeface="Arial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89D1062B-818C-7A42-84C9-EA108B5FF1AE}" type="slidenum">
              <a:rPr lang="fr-FR">
                <a:latin typeface="Arial" charset="0"/>
              </a:rPr>
              <a:pPr/>
              <a:t>6</a:t>
            </a:fld>
            <a:endParaRPr lang="fr-FR">
              <a:latin typeface="Arial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89D1062B-818C-7A42-84C9-EA108B5FF1AE}" type="slidenum">
              <a:rPr lang="fr-FR">
                <a:latin typeface="Arial" charset="0"/>
              </a:rPr>
              <a:pPr/>
              <a:t>7</a:t>
            </a:fld>
            <a:endParaRPr lang="fr-FR">
              <a:latin typeface="Arial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8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9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F6ACBC56-3F4B-9E4F-A5A3-AE2C044FFBA9}" type="slidenum">
              <a:rPr lang="fr-FR">
                <a:latin typeface="Arial" charset="0"/>
              </a:rPr>
              <a:pPr/>
              <a:t>10</a:t>
            </a:fld>
            <a:endParaRPr lang="fr-FR">
              <a:latin typeface="Arial" charset="0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36799283-C91C-074E-B29B-7071560E231B}" type="slidenum">
              <a:rPr lang="fr-FR">
                <a:latin typeface="Arial" charset="0"/>
              </a:rPr>
              <a:pPr/>
              <a:t>11</a:t>
            </a:fld>
            <a:endParaRPr lang="fr-FR">
              <a:latin typeface="Arial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10/30/13</a:t>
            </a:fld>
            <a:endParaRPr lang="fr-F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10/30/13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10/30/13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10/30/13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10/30/13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76EA2496-A5A3-F44B-91DA-B813F7AA02F9}" type="datetimeFigureOut">
              <a:rPr lang="en-US" smtClean="0"/>
              <a:t>10/30/13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10/30/13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fr-FR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10/30/13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10/30/13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10/30/13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Drag picture to placeholder or click icon to add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76EA2496-A5A3-F44B-91DA-B813F7AA02F9}" type="datetimeFigureOut">
              <a:rPr lang="en-US" smtClean="0"/>
              <a:t>10/30/13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76EA2496-A5A3-F44B-91DA-B813F7AA02F9}" type="datetimeFigureOut">
              <a:rPr lang="en-US" smtClean="0"/>
              <a:t>10/30/13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4679" y="1835553"/>
            <a:ext cx="6691443" cy="5018583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538184"/>
            <a:ext cx="6400800" cy="1752600"/>
          </a:xfrm>
        </p:spPr>
        <p:txBody>
          <a:bodyPr/>
          <a:lstStyle/>
          <a:p>
            <a:r>
              <a:rPr lang="fr-FR" dirty="0" smtClean="0"/>
              <a:t>Le logement</a:t>
            </a:r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1234"/>
            <a:ext cx="7772400" cy="1752600"/>
          </a:xfrm>
        </p:spPr>
        <p:txBody>
          <a:bodyPr anchor="t" anchorCtr="0"/>
          <a:lstStyle/>
          <a:p>
            <a:r>
              <a:rPr lang="fr-FR" dirty="0" smtClean="0"/>
              <a:t>Français 3 – Unité 1</a:t>
            </a:r>
            <a:br>
              <a:rPr lang="fr-FR" dirty="0" smtClean="0"/>
            </a:br>
            <a:r>
              <a:rPr lang="fr-FR" dirty="0" smtClean="0"/>
              <a:t>Bienvenue chez toi!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289185" y="2024550"/>
            <a:ext cx="2338655" cy="7922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une maison méditerranée</a:t>
            </a:r>
            <a:endParaRPr lang="fr-FR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80525"/>
            <a:ext cx="2868426" cy="3077475"/>
          </a:xfrm>
          <a:prstGeom prst="rect">
            <a:avLst/>
          </a:prstGeom>
        </p:spPr>
      </p:pic>
      <p:sp>
        <p:nvSpPr>
          <p:cNvPr id="7" name="5-Point Star 6"/>
          <p:cNvSpPr/>
          <p:nvPr/>
        </p:nvSpPr>
        <p:spPr>
          <a:xfrm>
            <a:off x="1988413" y="6127400"/>
            <a:ext cx="201175" cy="176047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71704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#6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8983" y="1290006"/>
            <a:ext cx="7025735" cy="5195275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>
            <a:off x="6061513" y="384406"/>
            <a:ext cx="3082487" cy="3638575"/>
          </a:xfrm>
          <a:prstGeom prst="wedgeRoundRectCallout">
            <a:avLst>
              <a:gd name="adj1" fmla="val 54402"/>
              <a:gd name="adj2" fmla="val 68019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Est-ce que </a:t>
            </a:r>
            <a:r>
              <a:rPr lang="fr-FR" sz="3600" b="1" u="sng" dirty="0" smtClean="0"/>
              <a:t>tu as</a:t>
            </a:r>
            <a:r>
              <a:rPr lang="fr-FR" sz="3600" b="1" dirty="0" smtClean="0"/>
              <a:t> </a:t>
            </a:r>
            <a:r>
              <a:rPr lang="fr-FR" sz="3600" dirty="0" smtClean="0"/>
              <a:t>plac</a:t>
            </a:r>
            <a:r>
              <a:rPr lang="fr-FR" sz="3600" dirty="0" smtClean="0"/>
              <a:t>é </a:t>
            </a:r>
            <a:r>
              <a:rPr lang="fr-FR" sz="3600" dirty="0" smtClean="0"/>
              <a:t>les fleurs au ______? </a:t>
            </a:r>
            <a:endParaRPr lang="fr-FR" sz="3600" dirty="0"/>
          </a:p>
        </p:txBody>
      </p:sp>
      <p:sp>
        <p:nvSpPr>
          <p:cNvPr id="5" name="Rounded Rectangular Callout 4"/>
          <p:cNvSpPr/>
          <p:nvPr/>
        </p:nvSpPr>
        <p:spPr>
          <a:xfrm>
            <a:off x="0" y="679390"/>
            <a:ext cx="2952290" cy="3638575"/>
          </a:xfrm>
          <a:prstGeom prst="wedgeRoundRectCallout">
            <a:avLst>
              <a:gd name="adj1" fmla="val -55853"/>
              <a:gd name="adj2" fmla="val 68589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Oui,</a:t>
            </a:r>
          </a:p>
          <a:p>
            <a:pPr algn="ctr"/>
            <a:r>
              <a:rPr lang="fr-FR" sz="3600" b="1" u="sng" dirty="0" smtClean="0"/>
              <a:t>j’ ai</a:t>
            </a:r>
            <a:r>
              <a:rPr lang="fr-FR" sz="3600" b="1" dirty="0" smtClean="0"/>
              <a:t> </a:t>
            </a:r>
            <a:r>
              <a:rPr lang="fr-FR" sz="3600" dirty="0" smtClean="0"/>
              <a:t>plac</a:t>
            </a:r>
            <a:r>
              <a:rPr lang="fr-FR" sz="3600" dirty="0" smtClean="0"/>
              <a:t>é les fleurs au </a:t>
            </a:r>
            <a:r>
              <a:rPr lang="fr-FR" sz="3600" dirty="0" smtClean="0"/>
              <a:t>_____! 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23148031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#7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1031086"/>
            <a:ext cx="8128000" cy="6096000"/>
          </a:xfrm>
          <a:prstGeom prst="rect">
            <a:avLst/>
          </a:prstGeom>
        </p:spPr>
      </p:pic>
      <p:sp>
        <p:nvSpPr>
          <p:cNvPr id="3" name="Right Arrow 2"/>
          <p:cNvSpPr/>
          <p:nvPr/>
        </p:nvSpPr>
        <p:spPr>
          <a:xfrm>
            <a:off x="1375947" y="5079720"/>
            <a:ext cx="1890037" cy="74079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ounded Rectangular Callout 4"/>
          <p:cNvSpPr/>
          <p:nvPr/>
        </p:nvSpPr>
        <p:spPr>
          <a:xfrm>
            <a:off x="6061513" y="384406"/>
            <a:ext cx="3082487" cy="3638575"/>
          </a:xfrm>
          <a:prstGeom prst="wedgeRoundRectCallout">
            <a:avLst>
              <a:gd name="adj1" fmla="val 54402"/>
              <a:gd name="adj2" fmla="val 68019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Est-ce que </a:t>
            </a:r>
            <a:r>
              <a:rPr lang="fr-FR" sz="3600" b="1" u="sng" dirty="0" smtClean="0"/>
              <a:t>tu as</a:t>
            </a:r>
            <a:r>
              <a:rPr lang="fr-FR" sz="3600" b="1" dirty="0" smtClean="0"/>
              <a:t> </a:t>
            </a:r>
            <a:r>
              <a:rPr lang="fr-FR" sz="3600" dirty="0" smtClean="0"/>
              <a:t>tondu la pelous</a:t>
            </a:r>
            <a:r>
              <a:rPr lang="fr-FR" sz="3600" dirty="0" smtClean="0"/>
              <a:t>e du</a:t>
            </a:r>
            <a:r>
              <a:rPr lang="fr-FR" sz="3600" dirty="0" smtClean="0"/>
              <a:t> _____? </a:t>
            </a:r>
            <a:endParaRPr lang="fr-FR" sz="3600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0" y="679390"/>
            <a:ext cx="2952290" cy="3638575"/>
          </a:xfrm>
          <a:prstGeom prst="wedgeRoundRectCallout">
            <a:avLst>
              <a:gd name="adj1" fmla="val -55853"/>
              <a:gd name="adj2" fmla="val 68589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Oui,</a:t>
            </a:r>
          </a:p>
          <a:p>
            <a:pPr algn="ctr"/>
            <a:r>
              <a:rPr lang="fr-FR" sz="3600" b="1" u="sng" dirty="0" smtClean="0"/>
              <a:t>j’ ai</a:t>
            </a:r>
            <a:r>
              <a:rPr lang="fr-FR" sz="3600" b="1" dirty="0" smtClean="0"/>
              <a:t> </a:t>
            </a:r>
            <a:r>
              <a:rPr lang="fr-FR" sz="3600" dirty="0" smtClean="0"/>
              <a:t>tondu </a:t>
            </a:r>
            <a:r>
              <a:rPr lang="fr-FR" sz="3600" dirty="0" smtClean="0"/>
              <a:t>la pelouse du </a:t>
            </a:r>
            <a:r>
              <a:rPr lang="fr-FR" sz="3600" dirty="0" smtClean="0"/>
              <a:t>_____! </a:t>
            </a:r>
            <a:endParaRPr lang="fr-FR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6938" y="4745226"/>
            <a:ext cx="1693877" cy="1270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793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#8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760" y="1097167"/>
            <a:ext cx="7681111" cy="5760833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>
            <a:off x="6061513" y="384406"/>
            <a:ext cx="3082487" cy="3638575"/>
          </a:xfrm>
          <a:prstGeom prst="wedgeRoundRectCallout">
            <a:avLst>
              <a:gd name="adj1" fmla="val 54402"/>
              <a:gd name="adj2" fmla="val 68019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Est-ce que </a:t>
            </a:r>
            <a:r>
              <a:rPr lang="fr-FR" sz="3600" b="1" u="sng" dirty="0" smtClean="0"/>
              <a:t>tu as</a:t>
            </a:r>
            <a:r>
              <a:rPr lang="fr-FR" sz="3600" b="1" dirty="0" smtClean="0"/>
              <a:t> </a:t>
            </a:r>
            <a:r>
              <a:rPr lang="fr-FR" sz="3600" dirty="0" smtClean="0"/>
              <a:t>arros</a:t>
            </a:r>
            <a:r>
              <a:rPr lang="fr-FR" sz="3600" dirty="0" smtClean="0"/>
              <a:t>é </a:t>
            </a:r>
            <a:r>
              <a:rPr lang="fr-FR" sz="3600" dirty="0" smtClean="0"/>
              <a:t>le _____? </a:t>
            </a:r>
            <a:endParaRPr lang="fr-FR" sz="3600" dirty="0"/>
          </a:p>
        </p:txBody>
      </p:sp>
      <p:sp>
        <p:nvSpPr>
          <p:cNvPr id="5" name="Rounded Rectangular Callout 4"/>
          <p:cNvSpPr/>
          <p:nvPr/>
        </p:nvSpPr>
        <p:spPr>
          <a:xfrm>
            <a:off x="0" y="679390"/>
            <a:ext cx="2952290" cy="3638575"/>
          </a:xfrm>
          <a:prstGeom prst="wedgeRoundRectCallout">
            <a:avLst>
              <a:gd name="adj1" fmla="val -55853"/>
              <a:gd name="adj2" fmla="val 68589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Oui,</a:t>
            </a:r>
          </a:p>
          <a:p>
            <a:pPr algn="ctr"/>
            <a:r>
              <a:rPr lang="fr-FR" sz="3600" b="1" u="sng" dirty="0" smtClean="0"/>
              <a:t>j’ ai</a:t>
            </a:r>
            <a:r>
              <a:rPr lang="fr-FR" sz="3600" b="1" dirty="0" smtClean="0"/>
              <a:t> </a:t>
            </a:r>
            <a:r>
              <a:rPr lang="fr-FR" sz="3600" dirty="0" smtClean="0"/>
              <a:t>arros</a:t>
            </a:r>
            <a:r>
              <a:rPr lang="fr-FR" sz="3600" dirty="0" smtClean="0"/>
              <a:t>é le </a:t>
            </a:r>
            <a:r>
              <a:rPr lang="fr-FR" sz="3600" dirty="0" smtClean="0"/>
              <a:t>_____! 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32971524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</a:t>
            </a:r>
            <a:r>
              <a:rPr lang="fr-FR" dirty="0" smtClean="0"/>
              <a:t>évisons!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478506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072" y="1236439"/>
            <a:ext cx="7581316" cy="5685987"/>
          </a:xfrm>
          <a:prstGeom prst="rect">
            <a:avLst/>
          </a:prstGeom>
        </p:spPr>
      </p:pic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fr-FR" dirty="0" smtClean="0">
                <a:latin typeface="Tahoma" charset="0"/>
              </a:rPr>
              <a:t>#1</a:t>
            </a:r>
            <a:endParaRPr lang="fr-FR" dirty="0">
              <a:latin typeface="Tahoma" charset="0"/>
            </a:endParaRPr>
          </a:p>
        </p:txBody>
      </p:sp>
      <p:sp>
        <p:nvSpPr>
          <p:cNvPr id="6" name="Right Arrow 5"/>
          <p:cNvSpPr/>
          <p:nvPr/>
        </p:nvSpPr>
        <p:spPr>
          <a:xfrm rot="2541696">
            <a:off x="2721296" y="4615980"/>
            <a:ext cx="2308227" cy="83871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ounded Rectangular Callout 4"/>
          <p:cNvSpPr/>
          <p:nvPr/>
        </p:nvSpPr>
        <p:spPr>
          <a:xfrm>
            <a:off x="171249" y="2214986"/>
            <a:ext cx="3082487" cy="3638575"/>
          </a:xfrm>
          <a:prstGeom prst="wedgeRoundRectCallout">
            <a:avLst>
              <a:gd name="adj1" fmla="val -58333"/>
              <a:gd name="adj2" fmla="val 61716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Est-ce que </a:t>
            </a:r>
            <a:r>
              <a:rPr lang="fr-FR" sz="3600" b="1" u="sng" dirty="0" smtClean="0"/>
              <a:t>tu as</a:t>
            </a:r>
            <a:r>
              <a:rPr lang="fr-FR" sz="3600" b="1" dirty="0" smtClean="0"/>
              <a:t> </a:t>
            </a:r>
            <a:r>
              <a:rPr lang="fr-FR" sz="3600" dirty="0" smtClean="0"/>
              <a:t>balay</a:t>
            </a:r>
            <a:r>
              <a:rPr lang="fr-FR" sz="3600" dirty="0" smtClean="0"/>
              <a:t>é </a:t>
            </a:r>
            <a:r>
              <a:rPr lang="fr-FR" sz="3600" dirty="0" smtClean="0"/>
              <a:t>le ______? </a:t>
            </a:r>
            <a:endParaRPr lang="fr-FR" sz="3600" dirty="0"/>
          </a:p>
        </p:txBody>
      </p:sp>
      <p:sp>
        <p:nvSpPr>
          <p:cNvPr id="7" name="Rounded Rectangular Callout 6"/>
          <p:cNvSpPr/>
          <p:nvPr/>
        </p:nvSpPr>
        <p:spPr>
          <a:xfrm>
            <a:off x="6009758" y="548098"/>
            <a:ext cx="2952290" cy="3638575"/>
          </a:xfrm>
          <a:prstGeom prst="wedgeRoundRectCallout">
            <a:avLst>
              <a:gd name="adj1" fmla="val 52891"/>
              <a:gd name="adj2" fmla="val 69559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Oui,</a:t>
            </a:r>
          </a:p>
          <a:p>
            <a:pPr algn="ctr"/>
            <a:r>
              <a:rPr lang="fr-FR" sz="3600" b="1" u="sng" dirty="0" smtClean="0"/>
              <a:t>j’ ai</a:t>
            </a:r>
            <a:r>
              <a:rPr lang="fr-FR" sz="3600" b="1" dirty="0" smtClean="0"/>
              <a:t> </a:t>
            </a:r>
            <a:r>
              <a:rPr lang="fr-FR" sz="3600" dirty="0" smtClean="0"/>
              <a:t>balay</a:t>
            </a:r>
            <a:r>
              <a:rPr lang="fr-FR" sz="3600" dirty="0" smtClean="0"/>
              <a:t>é </a:t>
            </a:r>
            <a:r>
              <a:rPr lang="fr-FR" sz="3600" dirty="0" smtClean="0"/>
              <a:t>le _____! </a:t>
            </a:r>
            <a:endParaRPr lang="fr-FR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7493" y="4186673"/>
            <a:ext cx="2563398" cy="2563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0613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fr-FR" dirty="0" smtClean="0">
                <a:latin typeface="Tahoma" charset="0"/>
              </a:rPr>
              <a:t>#2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4998" y="0"/>
            <a:ext cx="5143500" cy="6858000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>
            <a:off x="171249" y="1316048"/>
            <a:ext cx="3082487" cy="3638575"/>
          </a:xfrm>
          <a:prstGeom prst="wedgeRoundRectCallout">
            <a:avLst>
              <a:gd name="adj1" fmla="val -58333"/>
              <a:gd name="adj2" fmla="val 61716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Est-ce que </a:t>
            </a:r>
            <a:r>
              <a:rPr lang="fr-FR" sz="3600" b="1" u="sng" dirty="0" smtClean="0"/>
              <a:t>tu as</a:t>
            </a:r>
            <a:r>
              <a:rPr lang="fr-FR" sz="3600" b="1" dirty="0" smtClean="0"/>
              <a:t> </a:t>
            </a:r>
            <a:r>
              <a:rPr lang="fr-FR" sz="3600" dirty="0" smtClean="0"/>
              <a:t>ferm</a:t>
            </a:r>
            <a:r>
              <a:rPr lang="fr-FR" sz="3600" dirty="0" smtClean="0"/>
              <a:t>é </a:t>
            </a:r>
            <a:r>
              <a:rPr lang="fr-FR" sz="3600" dirty="0" smtClean="0"/>
              <a:t>la ______? </a:t>
            </a:r>
            <a:endParaRPr lang="fr-FR" sz="3600" dirty="0"/>
          </a:p>
        </p:txBody>
      </p:sp>
      <p:sp>
        <p:nvSpPr>
          <p:cNvPr id="5" name="Rounded Rectangular Callout 4"/>
          <p:cNvSpPr/>
          <p:nvPr/>
        </p:nvSpPr>
        <p:spPr>
          <a:xfrm>
            <a:off x="6009758" y="1175934"/>
            <a:ext cx="2952290" cy="3638575"/>
          </a:xfrm>
          <a:prstGeom prst="wedgeRoundRectCallout">
            <a:avLst>
              <a:gd name="adj1" fmla="val 52891"/>
              <a:gd name="adj2" fmla="val 69559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Oui,</a:t>
            </a:r>
          </a:p>
          <a:p>
            <a:pPr algn="ctr"/>
            <a:r>
              <a:rPr lang="fr-FR" sz="3600" b="1" u="sng" dirty="0" smtClean="0"/>
              <a:t>j’ ai</a:t>
            </a:r>
            <a:r>
              <a:rPr lang="fr-FR" sz="3600" b="1" dirty="0" smtClean="0"/>
              <a:t> </a:t>
            </a:r>
            <a:r>
              <a:rPr lang="fr-FR" sz="3600" dirty="0" smtClean="0"/>
              <a:t>ferm</a:t>
            </a:r>
            <a:r>
              <a:rPr lang="fr-FR" sz="3600" dirty="0" smtClean="0"/>
              <a:t>é </a:t>
            </a:r>
            <a:r>
              <a:rPr lang="fr-FR" sz="3600" dirty="0" smtClean="0"/>
              <a:t>la _____! 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30959828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#3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240" y="987552"/>
            <a:ext cx="8422006" cy="6316504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-199796" y="2214986"/>
            <a:ext cx="2854156" cy="3638575"/>
          </a:xfrm>
          <a:prstGeom prst="wedgeRoundRectCallout">
            <a:avLst>
              <a:gd name="adj1" fmla="val -58333"/>
              <a:gd name="adj2" fmla="val 61716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Est-ce que </a:t>
            </a:r>
            <a:r>
              <a:rPr lang="fr-FR" sz="3600" b="1" u="sng" dirty="0" smtClean="0"/>
              <a:t>tu as</a:t>
            </a:r>
            <a:r>
              <a:rPr lang="fr-FR" sz="3600" b="1" dirty="0" smtClean="0"/>
              <a:t> </a:t>
            </a:r>
            <a:r>
              <a:rPr lang="fr-FR" sz="3600" dirty="0" smtClean="0"/>
              <a:t>lav</a:t>
            </a:r>
            <a:r>
              <a:rPr lang="fr-FR" sz="3600" dirty="0" smtClean="0"/>
              <a:t>é </a:t>
            </a:r>
            <a:r>
              <a:rPr lang="fr-FR" sz="3600" dirty="0" smtClean="0"/>
              <a:t>la _____? </a:t>
            </a:r>
            <a:endParaRPr lang="fr-FR" sz="3600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6423617" y="548098"/>
            <a:ext cx="2552708" cy="3638575"/>
          </a:xfrm>
          <a:prstGeom prst="wedgeRoundRectCallout">
            <a:avLst>
              <a:gd name="adj1" fmla="val 52891"/>
              <a:gd name="adj2" fmla="val 69559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Oui,</a:t>
            </a:r>
          </a:p>
          <a:p>
            <a:pPr algn="ctr"/>
            <a:r>
              <a:rPr lang="fr-FR" sz="3600" b="1" u="sng" dirty="0" smtClean="0"/>
              <a:t>j’ ai</a:t>
            </a:r>
            <a:r>
              <a:rPr lang="fr-FR" sz="3600" b="1" dirty="0" smtClean="0"/>
              <a:t> </a:t>
            </a:r>
            <a:r>
              <a:rPr lang="fr-FR" sz="3600" dirty="0" smtClean="0"/>
              <a:t>lav</a:t>
            </a:r>
            <a:r>
              <a:rPr lang="fr-FR" sz="3600" dirty="0" smtClean="0"/>
              <a:t>é </a:t>
            </a:r>
            <a:r>
              <a:rPr lang="fr-FR" sz="3600" dirty="0" smtClean="0"/>
              <a:t>la _____! 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33616010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fr-FR" dirty="0" smtClean="0">
                <a:latin typeface="Tahoma" charset="0"/>
              </a:rPr>
              <a:t>#4</a:t>
            </a:r>
            <a:endParaRPr lang="fr-FR" dirty="0">
              <a:latin typeface="Tahoma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420" y="0"/>
            <a:ext cx="5143500" cy="6858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171249" y="1387084"/>
            <a:ext cx="3082487" cy="3638575"/>
          </a:xfrm>
          <a:prstGeom prst="wedgeRoundRectCallout">
            <a:avLst>
              <a:gd name="adj1" fmla="val -58333"/>
              <a:gd name="adj2" fmla="val 61716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Est-ce que </a:t>
            </a:r>
            <a:r>
              <a:rPr lang="fr-FR" sz="3600" b="1" u="sng" dirty="0" smtClean="0"/>
              <a:t>tu as</a:t>
            </a:r>
            <a:r>
              <a:rPr lang="fr-FR" sz="3600" b="1" dirty="0" smtClean="0"/>
              <a:t> </a:t>
            </a:r>
            <a:r>
              <a:rPr lang="fr-FR" sz="3600" dirty="0" smtClean="0"/>
              <a:t>pris les bo</a:t>
            </a:r>
            <a:r>
              <a:rPr lang="fr-FR" sz="3600" dirty="0" smtClean="0"/>
              <a:t>îtes du</a:t>
            </a:r>
            <a:r>
              <a:rPr lang="fr-FR" sz="3600" dirty="0" smtClean="0"/>
              <a:t> ______? </a:t>
            </a:r>
            <a:endParaRPr lang="fr-FR" sz="3600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6009758" y="1261548"/>
            <a:ext cx="2952290" cy="3638575"/>
          </a:xfrm>
          <a:prstGeom prst="wedgeRoundRectCallout">
            <a:avLst>
              <a:gd name="adj1" fmla="val 52891"/>
              <a:gd name="adj2" fmla="val 69559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Oui,</a:t>
            </a:r>
          </a:p>
          <a:p>
            <a:pPr algn="ctr"/>
            <a:r>
              <a:rPr lang="fr-FR" sz="3600" b="1" u="sng" dirty="0" smtClean="0"/>
              <a:t>j’ ai</a:t>
            </a:r>
            <a:r>
              <a:rPr lang="fr-FR" sz="3600" b="1" dirty="0" smtClean="0"/>
              <a:t> </a:t>
            </a:r>
            <a:r>
              <a:rPr lang="fr-FR" sz="3600" dirty="0" smtClean="0"/>
              <a:t>pris les bo</a:t>
            </a:r>
            <a:r>
              <a:rPr lang="fr-FR" sz="3600" dirty="0" smtClean="0"/>
              <a:t>îtes du </a:t>
            </a:r>
            <a:r>
              <a:rPr lang="fr-FR" sz="3600" dirty="0" smtClean="0"/>
              <a:t>_____! </a:t>
            </a:r>
            <a:endParaRPr lang="fr-FR" sz="3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3736" y="4569053"/>
            <a:ext cx="2090903" cy="147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1825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fr-FR" dirty="0" smtClean="0">
                <a:latin typeface="Tahoma" charset="0"/>
              </a:rPr>
              <a:t>#5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080" y="1090052"/>
            <a:ext cx="7938156" cy="5503788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61513" y="384406"/>
            <a:ext cx="3082487" cy="3638575"/>
          </a:xfrm>
          <a:prstGeom prst="wedgeRoundRectCallout">
            <a:avLst>
              <a:gd name="adj1" fmla="val 54402"/>
              <a:gd name="adj2" fmla="val 68019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Est-ce que </a:t>
            </a:r>
            <a:r>
              <a:rPr lang="fr-FR" sz="3600" b="1" u="sng" dirty="0" smtClean="0"/>
              <a:t>tu as</a:t>
            </a:r>
            <a:r>
              <a:rPr lang="fr-FR" sz="3600" b="1" dirty="0" smtClean="0"/>
              <a:t> </a:t>
            </a:r>
            <a:r>
              <a:rPr lang="fr-FR" sz="3600" dirty="0" smtClean="0"/>
              <a:t>fait un feu dans la ______? </a:t>
            </a:r>
            <a:endParaRPr lang="fr-FR" sz="3600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0" y="679390"/>
            <a:ext cx="2952290" cy="3638575"/>
          </a:xfrm>
          <a:prstGeom prst="wedgeRoundRectCallout">
            <a:avLst>
              <a:gd name="adj1" fmla="val -55853"/>
              <a:gd name="adj2" fmla="val 68589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Oui,</a:t>
            </a:r>
          </a:p>
          <a:p>
            <a:pPr algn="ctr"/>
            <a:r>
              <a:rPr lang="fr-FR" sz="3600" b="1" u="sng" dirty="0" smtClean="0"/>
              <a:t>j’ ai</a:t>
            </a:r>
            <a:r>
              <a:rPr lang="fr-FR" sz="3600" b="1" dirty="0" smtClean="0"/>
              <a:t> </a:t>
            </a:r>
            <a:r>
              <a:rPr lang="fr-FR" sz="3600" dirty="0" smtClean="0"/>
              <a:t>fait un feu dans la</a:t>
            </a:r>
            <a:r>
              <a:rPr lang="fr-FR" sz="3600" dirty="0" smtClean="0"/>
              <a:t> </a:t>
            </a:r>
            <a:r>
              <a:rPr lang="fr-FR" sz="3600" dirty="0" smtClean="0"/>
              <a:t>_____! 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39624347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#6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8983" y="1290006"/>
            <a:ext cx="7025735" cy="5195275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>
            <a:off x="6061513" y="384406"/>
            <a:ext cx="3082487" cy="3638575"/>
          </a:xfrm>
          <a:prstGeom prst="wedgeRoundRectCallout">
            <a:avLst>
              <a:gd name="adj1" fmla="val 54402"/>
              <a:gd name="adj2" fmla="val 68019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Est-ce que </a:t>
            </a:r>
            <a:r>
              <a:rPr lang="fr-FR" sz="3600" b="1" u="sng" dirty="0" smtClean="0"/>
              <a:t>tu as</a:t>
            </a:r>
            <a:r>
              <a:rPr lang="fr-FR" sz="3600" b="1" dirty="0" smtClean="0"/>
              <a:t> </a:t>
            </a:r>
            <a:r>
              <a:rPr lang="fr-FR" sz="3600" dirty="0" smtClean="0"/>
              <a:t>plac</a:t>
            </a:r>
            <a:r>
              <a:rPr lang="fr-FR" sz="3600" dirty="0" smtClean="0"/>
              <a:t>é </a:t>
            </a:r>
            <a:r>
              <a:rPr lang="fr-FR" sz="3600" dirty="0" smtClean="0"/>
              <a:t>les fleurs au ______? </a:t>
            </a:r>
            <a:endParaRPr lang="fr-FR" sz="3600" dirty="0"/>
          </a:p>
        </p:txBody>
      </p:sp>
      <p:sp>
        <p:nvSpPr>
          <p:cNvPr id="5" name="Rounded Rectangular Callout 4"/>
          <p:cNvSpPr/>
          <p:nvPr/>
        </p:nvSpPr>
        <p:spPr>
          <a:xfrm>
            <a:off x="0" y="679390"/>
            <a:ext cx="2952290" cy="3638575"/>
          </a:xfrm>
          <a:prstGeom prst="wedgeRoundRectCallout">
            <a:avLst>
              <a:gd name="adj1" fmla="val -55853"/>
              <a:gd name="adj2" fmla="val 68589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Oui,</a:t>
            </a:r>
          </a:p>
          <a:p>
            <a:pPr algn="ctr"/>
            <a:r>
              <a:rPr lang="fr-FR" sz="3600" b="1" u="sng" dirty="0" smtClean="0"/>
              <a:t>j’ ai</a:t>
            </a:r>
            <a:r>
              <a:rPr lang="fr-FR" sz="3600" b="1" dirty="0" smtClean="0"/>
              <a:t> </a:t>
            </a:r>
            <a:r>
              <a:rPr lang="fr-FR" sz="3600" dirty="0" smtClean="0"/>
              <a:t>plac</a:t>
            </a:r>
            <a:r>
              <a:rPr lang="fr-FR" sz="3600" dirty="0" smtClean="0"/>
              <a:t>é les fleurs au </a:t>
            </a:r>
            <a:r>
              <a:rPr lang="fr-FR" sz="3600" dirty="0" smtClean="0"/>
              <a:t>_____! 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40604073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Pratiquons!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r-FR" b="1" dirty="0" smtClean="0"/>
              <a:t>Contexte:</a:t>
            </a:r>
            <a:r>
              <a:rPr lang="fr-FR" dirty="0" smtClean="0"/>
              <a:t> </a:t>
            </a:r>
            <a:r>
              <a:rPr lang="fr-FR" dirty="0" smtClean="0"/>
              <a:t>Vous passez le weekend dans la maison secondaire de votre ami. Parce qu’ils viennent d’emm</a:t>
            </a:r>
            <a:r>
              <a:rPr lang="fr-FR" dirty="0" smtClean="0"/>
              <a:t>énager, il y a toujours du travail à faire. Alors, vous donnez un coup de main à votre ami.</a:t>
            </a:r>
            <a:endParaRPr lang="fr-FR" dirty="0" smtClean="0"/>
          </a:p>
          <a:p>
            <a:endParaRPr lang="fr-FR" b="1" dirty="0"/>
          </a:p>
          <a:p>
            <a:r>
              <a:rPr lang="fr-FR" b="1" dirty="0" smtClean="0"/>
              <a:t>Tâche:</a:t>
            </a:r>
          </a:p>
          <a:p>
            <a:pPr lvl="1"/>
            <a:r>
              <a:rPr lang="fr-FR" b="1" dirty="0" smtClean="0"/>
              <a:t>Élève </a:t>
            </a:r>
            <a:r>
              <a:rPr lang="fr-FR" b="1" dirty="0" smtClean="0"/>
              <a:t>1 (Ami): Poser des questions </a:t>
            </a:r>
            <a:endParaRPr lang="fr-FR" b="1" dirty="0" smtClean="0"/>
          </a:p>
          <a:p>
            <a:pPr lvl="1"/>
            <a:r>
              <a:rPr lang="fr-FR" b="1" dirty="0"/>
              <a:t>Élève </a:t>
            </a:r>
            <a:r>
              <a:rPr lang="fr-FR" b="1" dirty="0" smtClean="0"/>
              <a:t>2 (Invit</a:t>
            </a:r>
            <a:r>
              <a:rPr lang="fr-FR" b="1" dirty="0" smtClean="0"/>
              <a:t>é/e)</a:t>
            </a:r>
            <a:r>
              <a:rPr lang="fr-FR" b="1" dirty="0" smtClean="0"/>
              <a:t>: R</a:t>
            </a:r>
            <a:r>
              <a:rPr lang="fr-FR" b="1" dirty="0" smtClean="0"/>
              <a:t>épondre aux questions</a:t>
            </a:r>
            <a:endParaRPr lang="fr-FR" b="1" dirty="0"/>
          </a:p>
          <a:p>
            <a:pPr lvl="1"/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33503336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#7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1031086"/>
            <a:ext cx="8128000" cy="6096000"/>
          </a:xfrm>
          <a:prstGeom prst="rect">
            <a:avLst/>
          </a:prstGeom>
        </p:spPr>
      </p:pic>
      <p:sp>
        <p:nvSpPr>
          <p:cNvPr id="3" name="Right Arrow 2"/>
          <p:cNvSpPr/>
          <p:nvPr/>
        </p:nvSpPr>
        <p:spPr>
          <a:xfrm>
            <a:off x="1375947" y="5079720"/>
            <a:ext cx="1890037" cy="74079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ounded Rectangular Callout 4"/>
          <p:cNvSpPr/>
          <p:nvPr/>
        </p:nvSpPr>
        <p:spPr>
          <a:xfrm>
            <a:off x="6061513" y="384406"/>
            <a:ext cx="3082487" cy="3638575"/>
          </a:xfrm>
          <a:prstGeom prst="wedgeRoundRectCallout">
            <a:avLst>
              <a:gd name="adj1" fmla="val 54402"/>
              <a:gd name="adj2" fmla="val 68019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Est-ce que </a:t>
            </a:r>
            <a:r>
              <a:rPr lang="fr-FR" sz="3600" b="1" u="sng" dirty="0" smtClean="0"/>
              <a:t>tu as</a:t>
            </a:r>
            <a:r>
              <a:rPr lang="fr-FR" sz="3600" b="1" dirty="0" smtClean="0"/>
              <a:t> </a:t>
            </a:r>
            <a:r>
              <a:rPr lang="fr-FR" sz="3600" dirty="0" smtClean="0"/>
              <a:t>tondu la pelous</a:t>
            </a:r>
            <a:r>
              <a:rPr lang="fr-FR" sz="3600" dirty="0" smtClean="0"/>
              <a:t>e du</a:t>
            </a:r>
            <a:r>
              <a:rPr lang="fr-FR" sz="3600" dirty="0" smtClean="0"/>
              <a:t> _____? </a:t>
            </a:r>
            <a:endParaRPr lang="fr-FR" sz="3600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0" y="679390"/>
            <a:ext cx="2952290" cy="3638575"/>
          </a:xfrm>
          <a:prstGeom prst="wedgeRoundRectCallout">
            <a:avLst>
              <a:gd name="adj1" fmla="val -55853"/>
              <a:gd name="adj2" fmla="val 68589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Oui,</a:t>
            </a:r>
          </a:p>
          <a:p>
            <a:pPr algn="ctr"/>
            <a:r>
              <a:rPr lang="fr-FR" sz="3600" b="1" u="sng" dirty="0" smtClean="0"/>
              <a:t>j’ ai</a:t>
            </a:r>
            <a:r>
              <a:rPr lang="fr-FR" sz="3600" b="1" dirty="0" smtClean="0"/>
              <a:t> </a:t>
            </a:r>
            <a:r>
              <a:rPr lang="fr-FR" sz="3600" dirty="0" smtClean="0"/>
              <a:t>tondu </a:t>
            </a:r>
            <a:r>
              <a:rPr lang="fr-FR" sz="3600" dirty="0" smtClean="0"/>
              <a:t>la pelouse du </a:t>
            </a:r>
            <a:r>
              <a:rPr lang="fr-FR" sz="3600" dirty="0" smtClean="0"/>
              <a:t>_____! </a:t>
            </a:r>
            <a:endParaRPr lang="fr-FR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6938" y="4745226"/>
            <a:ext cx="1693877" cy="1270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8286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#8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760" y="1097167"/>
            <a:ext cx="7681111" cy="5760833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>
            <a:off x="6061513" y="384406"/>
            <a:ext cx="3082487" cy="3638575"/>
          </a:xfrm>
          <a:prstGeom prst="wedgeRoundRectCallout">
            <a:avLst>
              <a:gd name="adj1" fmla="val 54402"/>
              <a:gd name="adj2" fmla="val 68019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Est-ce que </a:t>
            </a:r>
            <a:r>
              <a:rPr lang="fr-FR" sz="3600" b="1" u="sng" dirty="0" smtClean="0"/>
              <a:t>tu as</a:t>
            </a:r>
            <a:r>
              <a:rPr lang="fr-FR" sz="3600" b="1" dirty="0" smtClean="0"/>
              <a:t> </a:t>
            </a:r>
            <a:r>
              <a:rPr lang="fr-FR" sz="3600" dirty="0" smtClean="0"/>
              <a:t>arros</a:t>
            </a:r>
            <a:r>
              <a:rPr lang="fr-FR" sz="3600" dirty="0" smtClean="0"/>
              <a:t>é </a:t>
            </a:r>
            <a:r>
              <a:rPr lang="fr-FR" sz="3600" dirty="0" smtClean="0"/>
              <a:t>le _____? </a:t>
            </a:r>
            <a:endParaRPr lang="fr-FR" sz="3600" dirty="0"/>
          </a:p>
        </p:txBody>
      </p:sp>
      <p:sp>
        <p:nvSpPr>
          <p:cNvPr id="5" name="Rounded Rectangular Callout 4"/>
          <p:cNvSpPr/>
          <p:nvPr/>
        </p:nvSpPr>
        <p:spPr>
          <a:xfrm>
            <a:off x="0" y="679390"/>
            <a:ext cx="2952290" cy="3638575"/>
          </a:xfrm>
          <a:prstGeom prst="wedgeRoundRectCallout">
            <a:avLst>
              <a:gd name="adj1" fmla="val -55853"/>
              <a:gd name="adj2" fmla="val 68589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Oui,</a:t>
            </a:r>
          </a:p>
          <a:p>
            <a:pPr algn="ctr"/>
            <a:r>
              <a:rPr lang="fr-FR" sz="3600" b="1" u="sng" dirty="0" smtClean="0"/>
              <a:t>j’ ai</a:t>
            </a:r>
            <a:r>
              <a:rPr lang="fr-FR" sz="3600" b="1" dirty="0" smtClean="0"/>
              <a:t> </a:t>
            </a:r>
            <a:r>
              <a:rPr lang="fr-FR" sz="3600" dirty="0" smtClean="0"/>
              <a:t>arros</a:t>
            </a:r>
            <a:r>
              <a:rPr lang="fr-FR" sz="3600" dirty="0" smtClean="0"/>
              <a:t>é le </a:t>
            </a:r>
            <a:r>
              <a:rPr lang="fr-FR" sz="3600" dirty="0" smtClean="0"/>
              <a:t>_____! 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23594214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fr-FR" dirty="0" smtClean="0">
                <a:latin typeface="Tahoma" charset="0"/>
              </a:rPr>
              <a:t>Mod</a:t>
            </a:r>
            <a:r>
              <a:rPr lang="fr-FR" dirty="0" smtClean="0">
                <a:latin typeface="Tahoma" charset="0"/>
              </a:rPr>
              <a:t>èle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8273" y="228600"/>
            <a:ext cx="4572000" cy="6413500"/>
          </a:xfrm>
          <a:prstGeom prst="rect">
            <a:avLst/>
          </a:prstGeom>
        </p:spPr>
      </p:pic>
      <p:sp>
        <p:nvSpPr>
          <p:cNvPr id="3" name="Right Arrow 2"/>
          <p:cNvSpPr/>
          <p:nvPr/>
        </p:nvSpPr>
        <p:spPr>
          <a:xfrm>
            <a:off x="707257" y="1202066"/>
            <a:ext cx="2918217" cy="101292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ounded Rectangular Callout 3"/>
          <p:cNvSpPr/>
          <p:nvPr/>
        </p:nvSpPr>
        <p:spPr>
          <a:xfrm>
            <a:off x="301752" y="2214986"/>
            <a:ext cx="2797072" cy="3638575"/>
          </a:xfrm>
          <a:prstGeom prst="wedgeRoundRectCallout">
            <a:avLst>
              <a:gd name="adj1" fmla="val -58333"/>
              <a:gd name="adj2" fmla="val 61716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Est-ce que </a:t>
            </a:r>
            <a:r>
              <a:rPr lang="fr-FR" sz="3600" b="1" u="sng" dirty="0" smtClean="0"/>
              <a:t>tu as</a:t>
            </a:r>
            <a:r>
              <a:rPr lang="fr-FR" sz="3600" b="1" dirty="0" smtClean="0"/>
              <a:t> </a:t>
            </a:r>
            <a:r>
              <a:rPr lang="fr-FR" sz="3600" dirty="0" smtClean="0"/>
              <a:t>mis les affiches sur le _______? </a:t>
            </a:r>
            <a:endParaRPr lang="fr-FR" sz="3600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6009758" y="548098"/>
            <a:ext cx="2509896" cy="3638575"/>
          </a:xfrm>
          <a:prstGeom prst="wedgeRoundRectCallout">
            <a:avLst>
              <a:gd name="adj1" fmla="val 52891"/>
              <a:gd name="adj2" fmla="val 69559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Oui,</a:t>
            </a:r>
          </a:p>
          <a:p>
            <a:pPr algn="ctr"/>
            <a:r>
              <a:rPr lang="fr-FR" sz="3600" b="1" u="sng" dirty="0" smtClean="0"/>
              <a:t>j’ ai</a:t>
            </a:r>
            <a:r>
              <a:rPr lang="fr-FR" sz="3600" b="1" dirty="0" smtClean="0"/>
              <a:t> </a:t>
            </a:r>
            <a:r>
              <a:rPr lang="fr-FR" sz="3600" dirty="0" smtClean="0"/>
              <a:t>mis les affiches sur le _____! </a:t>
            </a:r>
            <a:endParaRPr lang="fr-FR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1141665" y="4765819"/>
            <a:ext cx="1512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solidFill>
                  <a:schemeClr val="bg1"/>
                </a:solidFill>
              </a:rPr>
              <a:t>mur</a:t>
            </a:r>
            <a:endParaRPr lang="fr-FR" sz="36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17069" y="3362907"/>
            <a:ext cx="1512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solidFill>
                  <a:schemeClr val="bg1"/>
                </a:solidFill>
              </a:rPr>
              <a:t>mur</a:t>
            </a:r>
            <a:endParaRPr lang="fr-FR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5823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5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072" y="1236439"/>
            <a:ext cx="7581316" cy="5685987"/>
          </a:xfrm>
          <a:prstGeom prst="rect">
            <a:avLst/>
          </a:prstGeom>
        </p:spPr>
      </p:pic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fr-FR" dirty="0" smtClean="0">
                <a:latin typeface="Tahoma" charset="0"/>
              </a:rPr>
              <a:t>#1</a:t>
            </a:r>
            <a:endParaRPr lang="fr-FR" dirty="0">
              <a:latin typeface="Tahoma" charset="0"/>
            </a:endParaRPr>
          </a:p>
        </p:txBody>
      </p:sp>
      <p:sp>
        <p:nvSpPr>
          <p:cNvPr id="6" name="Right Arrow 5"/>
          <p:cNvSpPr/>
          <p:nvPr/>
        </p:nvSpPr>
        <p:spPr>
          <a:xfrm rot="2541696">
            <a:off x="2721296" y="4615980"/>
            <a:ext cx="2308227" cy="83871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ounded Rectangular Callout 4"/>
          <p:cNvSpPr/>
          <p:nvPr/>
        </p:nvSpPr>
        <p:spPr>
          <a:xfrm>
            <a:off x="171249" y="2214986"/>
            <a:ext cx="3082487" cy="3638575"/>
          </a:xfrm>
          <a:prstGeom prst="wedgeRoundRectCallout">
            <a:avLst>
              <a:gd name="adj1" fmla="val -58333"/>
              <a:gd name="adj2" fmla="val 61716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Est-ce que </a:t>
            </a:r>
            <a:r>
              <a:rPr lang="fr-FR" sz="3600" b="1" u="sng" dirty="0" smtClean="0"/>
              <a:t>tu as</a:t>
            </a:r>
            <a:r>
              <a:rPr lang="fr-FR" sz="3600" b="1" dirty="0" smtClean="0"/>
              <a:t> </a:t>
            </a:r>
            <a:r>
              <a:rPr lang="fr-FR" sz="3600" dirty="0" smtClean="0"/>
              <a:t>balay</a:t>
            </a:r>
            <a:r>
              <a:rPr lang="fr-FR" sz="3600" dirty="0" smtClean="0"/>
              <a:t>é </a:t>
            </a:r>
            <a:r>
              <a:rPr lang="fr-FR" sz="3600" dirty="0" smtClean="0"/>
              <a:t>le ______? </a:t>
            </a:r>
            <a:endParaRPr lang="fr-FR" sz="3600" dirty="0"/>
          </a:p>
        </p:txBody>
      </p:sp>
      <p:sp>
        <p:nvSpPr>
          <p:cNvPr id="7" name="Rounded Rectangular Callout 6"/>
          <p:cNvSpPr/>
          <p:nvPr/>
        </p:nvSpPr>
        <p:spPr>
          <a:xfrm>
            <a:off x="6009758" y="548098"/>
            <a:ext cx="2952290" cy="3638575"/>
          </a:xfrm>
          <a:prstGeom prst="wedgeRoundRectCallout">
            <a:avLst>
              <a:gd name="adj1" fmla="val 52891"/>
              <a:gd name="adj2" fmla="val 69559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Oui,</a:t>
            </a:r>
          </a:p>
          <a:p>
            <a:pPr algn="ctr"/>
            <a:r>
              <a:rPr lang="fr-FR" sz="3600" b="1" u="sng" dirty="0" smtClean="0"/>
              <a:t>j’ ai</a:t>
            </a:r>
            <a:r>
              <a:rPr lang="fr-FR" sz="3600" b="1" dirty="0" smtClean="0"/>
              <a:t> </a:t>
            </a:r>
            <a:r>
              <a:rPr lang="fr-FR" sz="3600" dirty="0" smtClean="0"/>
              <a:t>balay</a:t>
            </a:r>
            <a:r>
              <a:rPr lang="fr-FR" sz="3600" dirty="0" smtClean="0"/>
              <a:t>é </a:t>
            </a:r>
            <a:r>
              <a:rPr lang="fr-FR" sz="3600" dirty="0" smtClean="0"/>
              <a:t>le _____! </a:t>
            </a:r>
            <a:endParaRPr lang="fr-FR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7493" y="4186673"/>
            <a:ext cx="2563398" cy="2563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5186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fr-FR" dirty="0" smtClean="0">
                <a:latin typeface="Tahoma" charset="0"/>
              </a:rPr>
              <a:t>#2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4998" y="0"/>
            <a:ext cx="5143500" cy="6858000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>
            <a:off x="171249" y="1316048"/>
            <a:ext cx="3082487" cy="3638575"/>
          </a:xfrm>
          <a:prstGeom prst="wedgeRoundRectCallout">
            <a:avLst>
              <a:gd name="adj1" fmla="val -58333"/>
              <a:gd name="adj2" fmla="val 61716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Est-ce que </a:t>
            </a:r>
            <a:r>
              <a:rPr lang="fr-FR" sz="3600" b="1" u="sng" dirty="0" smtClean="0"/>
              <a:t>tu as</a:t>
            </a:r>
            <a:r>
              <a:rPr lang="fr-FR" sz="3600" b="1" dirty="0" smtClean="0"/>
              <a:t> </a:t>
            </a:r>
            <a:r>
              <a:rPr lang="fr-FR" sz="3600" dirty="0" smtClean="0"/>
              <a:t>ferm</a:t>
            </a:r>
            <a:r>
              <a:rPr lang="fr-FR" sz="3600" dirty="0" smtClean="0"/>
              <a:t>é </a:t>
            </a:r>
            <a:r>
              <a:rPr lang="fr-FR" sz="3600" dirty="0" smtClean="0"/>
              <a:t>la ______? </a:t>
            </a:r>
            <a:endParaRPr lang="fr-FR" sz="3600" dirty="0"/>
          </a:p>
        </p:txBody>
      </p:sp>
      <p:sp>
        <p:nvSpPr>
          <p:cNvPr id="5" name="Rounded Rectangular Callout 4"/>
          <p:cNvSpPr/>
          <p:nvPr/>
        </p:nvSpPr>
        <p:spPr>
          <a:xfrm>
            <a:off x="6009758" y="1175934"/>
            <a:ext cx="2952290" cy="3638575"/>
          </a:xfrm>
          <a:prstGeom prst="wedgeRoundRectCallout">
            <a:avLst>
              <a:gd name="adj1" fmla="val 52891"/>
              <a:gd name="adj2" fmla="val 69559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Oui,</a:t>
            </a:r>
          </a:p>
          <a:p>
            <a:pPr algn="ctr"/>
            <a:r>
              <a:rPr lang="fr-FR" sz="3600" b="1" u="sng" dirty="0" smtClean="0"/>
              <a:t>j’ ai</a:t>
            </a:r>
            <a:r>
              <a:rPr lang="fr-FR" sz="3600" b="1" dirty="0" smtClean="0"/>
              <a:t> </a:t>
            </a:r>
            <a:r>
              <a:rPr lang="fr-FR" sz="3600" dirty="0" smtClean="0"/>
              <a:t>ferm</a:t>
            </a:r>
            <a:r>
              <a:rPr lang="fr-FR" sz="3600" dirty="0" smtClean="0"/>
              <a:t>é </a:t>
            </a:r>
            <a:r>
              <a:rPr lang="fr-FR" sz="3600" dirty="0" smtClean="0"/>
              <a:t>la _____! 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18382067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#3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240" y="987552"/>
            <a:ext cx="8422006" cy="6316504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-199796" y="2214986"/>
            <a:ext cx="2854156" cy="3638575"/>
          </a:xfrm>
          <a:prstGeom prst="wedgeRoundRectCallout">
            <a:avLst>
              <a:gd name="adj1" fmla="val -58333"/>
              <a:gd name="adj2" fmla="val 61716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Est-ce que </a:t>
            </a:r>
            <a:r>
              <a:rPr lang="fr-FR" sz="3600" b="1" u="sng" dirty="0" smtClean="0"/>
              <a:t>tu as</a:t>
            </a:r>
            <a:r>
              <a:rPr lang="fr-FR" sz="3600" b="1" dirty="0" smtClean="0"/>
              <a:t> </a:t>
            </a:r>
            <a:r>
              <a:rPr lang="fr-FR" sz="3600" dirty="0" smtClean="0"/>
              <a:t>lav</a:t>
            </a:r>
            <a:r>
              <a:rPr lang="fr-FR" sz="3600" dirty="0" smtClean="0"/>
              <a:t>é </a:t>
            </a:r>
            <a:r>
              <a:rPr lang="fr-FR" sz="3600" dirty="0" smtClean="0"/>
              <a:t>la _____? </a:t>
            </a:r>
            <a:endParaRPr lang="fr-FR" sz="3600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6423617" y="548098"/>
            <a:ext cx="2552708" cy="3638575"/>
          </a:xfrm>
          <a:prstGeom prst="wedgeRoundRectCallout">
            <a:avLst>
              <a:gd name="adj1" fmla="val 52891"/>
              <a:gd name="adj2" fmla="val 69559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Oui,</a:t>
            </a:r>
          </a:p>
          <a:p>
            <a:pPr algn="ctr"/>
            <a:r>
              <a:rPr lang="fr-FR" sz="3600" b="1" u="sng" dirty="0" smtClean="0"/>
              <a:t>j’ ai</a:t>
            </a:r>
            <a:r>
              <a:rPr lang="fr-FR" sz="3600" b="1" dirty="0" smtClean="0"/>
              <a:t> </a:t>
            </a:r>
            <a:r>
              <a:rPr lang="fr-FR" sz="3600" dirty="0" smtClean="0"/>
              <a:t>lav</a:t>
            </a:r>
            <a:r>
              <a:rPr lang="fr-FR" sz="3600" dirty="0" smtClean="0"/>
              <a:t>é </a:t>
            </a:r>
            <a:r>
              <a:rPr lang="fr-FR" sz="3600" dirty="0" smtClean="0"/>
              <a:t>la _____! 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34724871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fr-FR" dirty="0" smtClean="0">
                <a:latin typeface="Tahoma" charset="0"/>
              </a:rPr>
              <a:t>#4</a:t>
            </a:r>
            <a:endParaRPr lang="fr-FR" dirty="0">
              <a:latin typeface="Tahoma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420" y="0"/>
            <a:ext cx="5143500" cy="6858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171249" y="1387084"/>
            <a:ext cx="3082487" cy="3638575"/>
          </a:xfrm>
          <a:prstGeom prst="wedgeRoundRectCallout">
            <a:avLst>
              <a:gd name="adj1" fmla="val -58333"/>
              <a:gd name="adj2" fmla="val 61716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Est-ce que </a:t>
            </a:r>
            <a:r>
              <a:rPr lang="fr-FR" sz="3600" b="1" u="sng" dirty="0" smtClean="0"/>
              <a:t>tu as</a:t>
            </a:r>
            <a:r>
              <a:rPr lang="fr-FR" sz="3600" b="1" dirty="0" smtClean="0"/>
              <a:t> </a:t>
            </a:r>
            <a:r>
              <a:rPr lang="fr-FR" sz="3600" dirty="0" smtClean="0"/>
              <a:t>pris les bo</a:t>
            </a:r>
            <a:r>
              <a:rPr lang="fr-FR" sz="3600" dirty="0" smtClean="0"/>
              <a:t>îtes du</a:t>
            </a:r>
            <a:r>
              <a:rPr lang="fr-FR" sz="3600" dirty="0" smtClean="0"/>
              <a:t> ______? </a:t>
            </a:r>
            <a:endParaRPr lang="fr-FR" sz="3600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6009758" y="1261548"/>
            <a:ext cx="2952290" cy="3638575"/>
          </a:xfrm>
          <a:prstGeom prst="wedgeRoundRectCallout">
            <a:avLst>
              <a:gd name="adj1" fmla="val 52891"/>
              <a:gd name="adj2" fmla="val 69559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Oui,</a:t>
            </a:r>
          </a:p>
          <a:p>
            <a:pPr algn="ctr"/>
            <a:r>
              <a:rPr lang="fr-FR" sz="3600" b="1" u="sng" dirty="0" smtClean="0"/>
              <a:t>j’ ai</a:t>
            </a:r>
            <a:r>
              <a:rPr lang="fr-FR" sz="3600" b="1" dirty="0" smtClean="0"/>
              <a:t> </a:t>
            </a:r>
            <a:r>
              <a:rPr lang="fr-FR" sz="3600" dirty="0" smtClean="0"/>
              <a:t>pris les bo</a:t>
            </a:r>
            <a:r>
              <a:rPr lang="fr-FR" sz="3600" dirty="0" smtClean="0"/>
              <a:t>îtes du </a:t>
            </a:r>
            <a:r>
              <a:rPr lang="fr-FR" sz="3600" dirty="0" smtClean="0"/>
              <a:t>_____! </a:t>
            </a:r>
            <a:endParaRPr lang="fr-FR" sz="3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3736" y="4569053"/>
            <a:ext cx="2090903" cy="147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8741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fr-FR" dirty="0" smtClean="0">
                <a:latin typeface="Tahoma" charset="0"/>
              </a:rPr>
              <a:t>Changez de r</a:t>
            </a:r>
            <a:r>
              <a:rPr lang="fr-FR" dirty="0" smtClean="0">
                <a:latin typeface="Tahoma" charset="0"/>
              </a:rPr>
              <a:t>ôle!</a:t>
            </a:r>
            <a:endParaRPr lang="fr-FR" dirty="0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06522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fr-FR" dirty="0" smtClean="0">
                <a:latin typeface="Tahoma" charset="0"/>
              </a:rPr>
              <a:t>#5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080" y="1090052"/>
            <a:ext cx="7938156" cy="5503788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61513" y="384406"/>
            <a:ext cx="3082487" cy="3638575"/>
          </a:xfrm>
          <a:prstGeom prst="wedgeRoundRectCallout">
            <a:avLst>
              <a:gd name="adj1" fmla="val 54402"/>
              <a:gd name="adj2" fmla="val 68019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Est-ce que </a:t>
            </a:r>
            <a:r>
              <a:rPr lang="fr-FR" sz="3600" b="1" u="sng" dirty="0" smtClean="0"/>
              <a:t>tu as</a:t>
            </a:r>
            <a:r>
              <a:rPr lang="fr-FR" sz="3600" b="1" dirty="0" smtClean="0"/>
              <a:t> </a:t>
            </a:r>
            <a:r>
              <a:rPr lang="fr-FR" sz="3600" dirty="0" smtClean="0"/>
              <a:t>fait un feu dans la ______? </a:t>
            </a:r>
            <a:endParaRPr lang="fr-FR" sz="3600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0" y="679390"/>
            <a:ext cx="2952290" cy="3638575"/>
          </a:xfrm>
          <a:prstGeom prst="wedgeRoundRectCallout">
            <a:avLst>
              <a:gd name="adj1" fmla="val -55853"/>
              <a:gd name="adj2" fmla="val 68589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Oui,</a:t>
            </a:r>
          </a:p>
          <a:p>
            <a:pPr algn="ctr"/>
            <a:r>
              <a:rPr lang="fr-FR" sz="3600" b="1" u="sng" dirty="0" smtClean="0"/>
              <a:t>j’ ai</a:t>
            </a:r>
            <a:r>
              <a:rPr lang="fr-FR" sz="3600" b="1" dirty="0" smtClean="0"/>
              <a:t> </a:t>
            </a:r>
            <a:r>
              <a:rPr lang="fr-FR" sz="3600" dirty="0" smtClean="0"/>
              <a:t>fait un feu dans la</a:t>
            </a:r>
            <a:r>
              <a:rPr lang="fr-FR" sz="3600" dirty="0" smtClean="0"/>
              <a:t> </a:t>
            </a:r>
            <a:r>
              <a:rPr lang="fr-FR" sz="3600" dirty="0" smtClean="0"/>
              <a:t>_____! 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27580466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华文新魏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Civic.thmx</Template>
  <TotalTime>294</TotalTime>
  <Words>498</Words>
  <Application>Microsoft Macintosh PowerPoint</Application>
  <PresentationFormat>On-screen Show (4:3)</PresentationFormat>
  <Paragraphs>99</Paragraphs>
  <Slides>21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Civic</vt:lpstr>
      <vt:lpstr>Français 3 – Unité 1 Bienvenue chez toi!</vt:lpstr>
      <vt:lpstr>Pratiquons!</vt:lpstr>
      <vt:lpstr>Modèle</vt:lpstr>
      <vt:lpstr>#1</vt:lpstr>
      <vt:lpstr>#2</vt:lpstr>
      <vt:lpstr>#3</vt:lpstr>
      <vt:lpstr>#4</vt:lpstr>
      <vt:lpstr>Changez de rôle!</vt:lpstr>
      <vt:lpstr>#5</vt:lpstr>
      <vt:lpstr>#6</vt:lpstr>
      <vt:lpstr>#7</vt:lpstr>
      <vt:lpstr>#8</vt:lpstr>
      <vt:lpstr>Révisons!</vt:lpstr>
      <vt:lpstr>#1</vt:lpstr>
      <vt:lpstr>#2</vt:lpstr>
      <vt:lpstr>#3</vt:lpstr>
      <vt:lpstr>#4</vt:lpstr>
      <vt:lpstr>#5</vt:lpstr>
      <vt:lpstr>#6</vt:lpstr>
      <vt:lpstr>#7</vt:lpstr>
      <vt:lpstr>#8</vt:lpstr>
    </vt:vector>
  </TitlesOfParts>
  <Company>Joel Barlow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Français 3 – Unité 1 Bienvenue chez toi!</dc:title>
  <dc:creator>Edouard Smith</dc:creator>
  <cp:lastModifiedBy>Edouard Smith</cp:lastModifiedBy>
  <cp:revision>28</cp:revision>
  <dcterms:created xsi:type="dcterms:W3CDTF">2013-10-03T23:30:28Z</dcterms:created>
  <dcterms:modified xsi:type="dcterms:W3CDTF">2013-10-30T23:32:57Z</dcterms:modified>
</cp:coreProperties>
</file>